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58" r:id="rId4"/>
    <p:sldId id="259" r:id="rId5"/>
    <p:sldId id="260" r:id="rId6"/>
    <p:sldId id="264" r:id="rId7"/>
    <p:sldId id="261" r:id="rId8"/>
    <p:sldId id="283" r:id="rId9"/>
    <p:sldId id="281" r:id="rId10"/>
    <p:sldId id="257" r:id="rId11"/>
    <p:sldId id="284" r:id="rId12"/>
    <p:sldId id="274" r:id="rId13"/>
    <p:sldId id="275" r:id="rId14"/>
    <p:sldId id="276" r:id="rId15"/>
    <p:sldId id="277" r:id="rId16"/>
    <p:sldId id="278" r:id="rId17"/>
    <p:sldId id="267" r:id="rId18"/>
    <p:sldId id="280" r:id="rId19"/>
    <p:sldId id="268" r:id="rId20"/>
    <p:sldId id="266" r:id="rId21"/>
    <p:sldId id="279" r:id="rId22"/>
    <p:sldId id="286" r:id="rId23"/>
    <p:sldId id="28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C00D7F-C7E9-41D6-370D-CCC42F724674}" name="Jana Draberová" initials="JD" userId="9ba4bc13fd27882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07E96-9493-4F0B-895C-F4857FB8A43D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4E926-6D11-4160-B144-080B34E71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1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71D4E-108C-474E-8E1B-EFDAEFB14A2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47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74C32-2D7D-EB56-FCD5-0CC9E645D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2E2A49-5AAA-E557-2BA9-D955CC4D2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8350F-8775-3B0A-A31D-4A427279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815E6C-0C73-AFC0-47BC-02120EA3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C515A2-4476-3362-6661-ED03E3B4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4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7D24D-9BBF-A921-6F2A-4C5C1E10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062B1A-F364-4BAB-70B9-A7BAE23B0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13506E-03A0-BFFC-F39E-37597E91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5A603D-2842-6C2A-D024-E63B933E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F18454-336F-EB13-09A0-F60B0F21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91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F6ECDC-7C75-8427-A629-2FE5C05DF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F4C03B-FA44-437D-DDC9-D238311D6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49B01-890D-FE25-3A6A-9815546D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F89B3-6273-DFD7-424F-80AF69B8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1DE424-20CE-BA2D-F72E-563CB0F9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04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E7353-B1DC-F5F5-E53D-0A30D9B7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E5A54F-BB1D-BB3B-65C2-7C08BD7F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60C2F8-9B3C-7AA3-BB95-1236EE5E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D0B0A-85FE-75D4-A563-4134BC94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29F163-EF82-1A5E-FE7E-7D6FFEDF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2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2EBBE-FB6D-D9F4-31C2-BB614BAD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E83377-F199-7345-46E8-E25BCB42A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8E7D6-C970-5F5B-0B3C-E2F80672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9F1AF1-24C6-2A5B-9126-602453AD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E2B3B6-CC52-F801-6350-FB1E7AF8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5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AA5CA-7E02-B80B-AFB4-B905C0F8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2D02B-BA22-A1E5-BB4A-FE0E729F3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7CCE71-A25D-77FE-81E6-E8C4BCCF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597AD0-96A4-40D5-E43C-87B690C8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22F6D1-DCAB-2DE0-E667-88DA06BD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91F6EF-26A0-FC27-E3EA-02EA42D5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98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2255E-4E67-270D-ACFB-2BBB46F8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C6B740-CCFD-B58D-FBDA-D4890C83F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E4CB42-042D-29DE-EFBA-582852EA3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872624-5C44-057E-7726-8CD0E439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C70516-FA91-9416-AC45-2DF67FCD6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C0F8F3C-AA4D-FB56-280E-E1457EF6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A2F8A8-30A4-41B7-E33B-1632C104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CB150E-E79E-636A-8CF6-F091871A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78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BD4F8-CFFA-EEF1-EBA0-30D588B0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3B9762-AFA0-F399-2E52-B1648F88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252936-CCC8-53DD-201C-D9A5D5E8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E849F1-5D06-544D-E555-92EE9D66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65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ABC03B-BD87-A22B-D46C-CD38DF6B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5EB3B9-6868-42F9-DDDD-B7D0242C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BF445E-DA16-7147-7C27-D06A0602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77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C7B97-1CB8-CCBB-9174-D167AE54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F18B82-120A-65B9-66C2-765895B8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571768-8AC0-E44C-193A-5CA67D164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DD54DB-A7FB-6BCC-3BBB-79BFF8A3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756097-4AA5-501E-E8D3-EC923CF8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944F0-C14C-BBFD-C4A1-2B3574D8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4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A26CF-96A1-C2C0-FAC2-74F548DA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625A64-60D1-EB91-9952-D001170FD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787FAE-AB08-FA6D-F746-AF6626B18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092D85-A78C-E80E-FDF2-CC8018FF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85644E-6A66-B2F3-F968-B38EBABE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B7BF1D-B9A8-5309-8C1E-0B116AF6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72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FBCC8B8-CE41-03D9-B6C6-3E3C9013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18DEC7-D199-3CAD-1168-015838A8F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EE0A8-4E15-ADF3-CE27-C0C0FEAF1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FEFB-E52F-430B-A13D-B9DD57734E1F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283B88-F6E6-99F1-1F9E-5C4CA4DA6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E8D677-0750-8221-ACAE-64917FDD9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5CAC-E1F4-4BA8-94BD-57DA12A43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73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stnismer.org/zaklady-dusevni-hygieny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uroz.cz/zaklady-dusevni-hygieny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1EF140-1BAE-E282-9E99-5840817E5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4" y="843032"/>
            <a:ext cx="4899039" cy="3346901"/>
          </a:xfrm>
          <a:noFill/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Základy duševní hygieny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4C979C-4A1A-C04D-2BD5-7263C90B7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5" y="4645337"/>
            <a:ext cx="4899038" cy="1187294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18"/>
              </a:rPr>
              <a:t>Program pro podporu duševního zdraví dospívajících 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C8ACA207-2164-ED7C-D207-0FB3CF7BB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r="-2" b="1642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2DDF22-AD75-A94C-43A1-7E44688083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3" y="6288035"/>
            <a:ext cx="1815345" cy="392366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8DB3CF33-8E50-B098-C6F1-A2352BE6E3E8}"/>
              </a:ext>
            </a:extLst>
          </p:cNvPr>
          <p:cNvSpPr txBox="1">
            <a:spLocks/>
          </p:cNvSpPr>
          <p:nvPr/>
        </p:nvSpPr>
        <p:spPr>
          <a:xfrm>
            <a:off x="804907" y="843032"/>
            <a:ext cx="4692611" cy="11872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18"/>
              </a:rPr>
              <a:t>Představení publikace</a:t>
            </a:r>
          </a:p>
        </p:txBody>
      </p:sp>
    </p:spTree>
    <p:extLst>
      <p:ext uri="{BB962C8B-B14F-4D97-AF65-F5344CB8AC3E}">
        <p14:creationId xmlns:p14="http://schemas.microsoft.com/office/powerpoint/2010/main" val="3033362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">
            <a:extLst>
              <a:ext uri="{FF2B5EF4-FFF2-40B4-BE49-F238E27FC236}">
                <a16:creationId xmlns:a16="http://schemas.microsoft.com/office/drawing/2014/main" id="{C831D1D9-0F9D-F84E-B635-FE5190286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6"/>
          <a:stretch/>
        </p:blipFill>
        <p:spPr>
          <a:xfrm rot="16200000">
            <a:off x="3928177" y="-1405821"/>
            <a:ext cx="6858000" cy="96696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9B0E33-BBBC-2619-D6E2-556A6BEB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Duševní hygiena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70A0F-A9E6-8BA2-B134-5AB6F4E27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34200"/>
            <a:ext cx="3564118" cy="3853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Seznamování se s tématem duševní hygieny s důrazem na hledání vlastních vnitřních zdrojů, přebíraní zodpovědnosti za svůj život.</a:t>
            </a:r>
            <a:endParaRPr lang="cs-CZ" sz="24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0222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FFFDF-C6C9-F408-30B8-E5EBBDE9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i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PhDr. Mgr. Jana Draberová, Ph.D.</a:t>
            </a: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86BA4-488D-F108-B241-A448D808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5" y="1445591"/>
            <a:ext cx="7785165" cy="5047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Vzdělání: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Psychologie na FF UK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Pedagogika na FF UK</a:t>
            </a:r>
          </a:p>
          <a:p>
            <a:pPr marL="0" indent="0">
              <a:buNone/>
            </a:pPr>
            <a:endParaRPr lang="cs-CZ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Praxe, oblast zájmu: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Dětský psycholog v pedagogicko-psychologické poradně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Soukromá praxe – psychologické konzultace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Externí lektor katedry psychologie FFUK</a:t>
            </a:r>
          </a:p>
          <a:p>
            <a:r>
              <a:rPr lang="cs-CZ" sz="2600" dirty="0" err="1">
                <a:latin typeface="Montserrat" panose="00000500000000000000" pitchFamily="2" charset="-18"/>
              </a:rPr>
              <a:t>Mindfulness</a:t>
            </a:r>
            <a:r>
              <a:rPr lang="cs-CZ" sz="2600" dirty="0">
                <a:latin typeface="Montserrat" panose="00000500000000000000" pitchFamily="2" charset="-18"/>
              </a:rPr>
              <a:t> ve vzdělávání, práce s emocemi</a:t>
            </a:r>
          </a:p>
          <a:p>
            <a:endParaRPr lang="cs-CZ" sz="2600" dirty="0">
              <a:latin typeface="Montserrat" panose="00000500000000000000" pitchFamily="2" charset="-18"/>
            </a:endParaRPr>
          </a:p>
        </p:txBody>
      </p:sp>
      <p:pic>
        <p:nvPicPr>
          <p:cNvPr id="4" name="Obrázek 3" descr="Obsah obrázku oblečení, osoba, usmívající se, příčesek&#10;&#10;Popis byl vytvořen automaticky">
            <a:extLst>
              <a:ext uri="{FF2B5EF4-FFF2-40B4-BE49-F238E27FC236}">
                <a16:creationId xmlns:a16="http://schemas.microsoft.com/office/drawing/2014/main" id="{9A581284-079A-4C08-474E-5CFB13671A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66" y="1703671"/>
            <a:ext cx="2716434" cy="366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89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BBD92-0B8C-E252-FBFF-D1DC50E43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757" y="369103"/>
            <a:ext cx="7881468" cy="1189731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Emoce</a:t>
            </a: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r>
              <a:rPr lang="cs-CZ" sz="2000" b="1" dirty="0">
                <a:latin typeface="Montserrat" panose="00000500000000000000" pitchFamily="2" charset="-18"/>
              </a:rPr>
              <a:t/>
            </a:r>
            <a:br>
              <a:rPr lang="cs-CZ" sz="2000" b="1" dirty="0">
                <a:latin typeface="Montserrat" panose="00000500000000000000" pitchFamily="2" charset="-18"/>
              </a:rPr>
            </a:br>
            <a:r>
              <a:rPr lang="cs-CZ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OBSAH A STRUKTURA KAPITOLY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 :</a:t>
            </a:r>
            <a:b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r>
              <a:rPr lang="cs-CZ" sz="2000" b="1" dirty="0">
                <a:latin typeface="Montserrat" panose="00000500000000000000" pitchFamily="2" charset="-18"/>
              </a:rPr>
              <a:t/>
            </a:r>
            <a:br>
              <a:rPr lang="cs-CZ" sz="2000" b="1" dirty="0">
                <a:latin typeface="Montserrat" panose="00000500000000000000" pitchFamily="2" charset="-18"/>
              </a:rPr>
            </a:br>
            <a:endParaRPr lang="cs-CZ" sz="2000" dirty="0">
              <a:latin typeface="Montserrat" panose="00000500000000000000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E80E79-1A84-3BCF-28E2-6A94F046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582" y="2681043"/>
            <a:ext cx="2696710" cy="41834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843A0B-8A52-6AF6-41FC-E6B303EAB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977" y="1098"/>
            <a:ext cx="4086689" cy="271498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8C9BA79-7FB8-0702-DA31-15975FA17BDD}"/>
              </a:ext>
            </a:extLst>
          </p:cNvPr>
          <p:cNvSpPr txBox="1"/>
          <p:nvPr/>
        </p:nvSpPr>
        <p:spPr>
          <a:xfrm>
            <a:off x="0" y="1497874"/>
            <a:ext cx="8016536" cy="496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co jsou to emoce </a:t>
            </a: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/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složky emocí, funkce emocí, individuální prožívání</a:t>
            </a:r>
            <a:r>
              <a:rPr lang="cs-CZ" sz="1800" dirty="0">
                <a:latin typeface="Montserrat" panose="00000500000000000000" pitchFamily="2" charset="-18"/>
              </a:rPr>
              <a:t/>
            </a:r>
            <a:br>
              <a:rPr lang="cs-CZ" sz="1800" dirty="0">
                <a:latin typeface="Montserrat" panose="00000500000000000000" pitchFamily="2" charset="-18"/>
              </a:rPr>
            </a:br>
            <a:endParaRPr lang="cs-CZ" sz="1800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síla emocí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emoce a puberta</a:t>
            </a:r>
            <a:r>
              <a:rPr lang="cs-CZ" sz="1800" dirty="0">
                <a:latin typeface="Montserrat" panose="00000500000000000000" pitchFamily="2" charset="-18"/>
              </a:rPr>
              <a:t/>
            </a:r>
            <a:br>
              <a:rPr lang="cs-CZ" sz="1800" dirty="0">
                <a:latin typeface="Montserrat" panose="00000500000000000000" pitchFamily="2" charset="-18"/>
              </a:rPr>
            </a:br>
            <a:endParaRPr lang="cs-CZ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emoce a myšlenky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a jak se vzájemně ovlivňují</a:t>
            </a:r>
            <a:br>
              <a:rPr lang="cs-CZ" sz="1700" dirty="0">
                <a:latin typeface="Montserrat" panose="00000500000000000000" pitchFamily="2" charset="-18"/>
              </a:rPr>
            </a:br>
            <a:endParaRPr lang="cs-CZ" sz="1700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výraz emocí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rozeznávání emocí druhých</a:t>
            </a:r>
            <a:br>
              <a:rPr lang="cs-CZ" sz="1700" dirty="0">
                <a:latin typeface="Montserrat" panose="00000500000000000000" pitchFamily="2" charset="-18"/>
              </a:rPr>
            </a:br>
            <a:endParaRPr lang="cs-CZ" sz="1700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emoce v našem těle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vnímání vlastního těla, poplachová reakce</a:t>
            </a:r>
            <a:br>
              <a:rPr lang="cs-CZ" sz="1700" dirty="0">
                <a:latin typeface="Montserrat" panose="00000500000000000000" pitchFamily="2" charset="-18"/>
              </a:rPr>
            </a:br>
            <a:endParaRPr lang="cs-CZ" sz="1700" dirty="0">
              <a:latin typeface="Montserrat" panose="00000500000000000000" pitchFamily="2" charset="-18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jak s emocemi pracovat </a:t>
            </a:r>
            <a:b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</a:br>
            <a:r>
              <a:rPr lang="cs-CZ" sz="1800" dirty="0">
                <a:latin typeface="Montserrat" panose="00000500000000000000" pitchFamily="2" charset="-18"/>
              </a:rPr>
              <a:t>– </a:t>
            </a:r>
            <a:r>
              <a:rPr lang="cs-CZ" sz="1700" dirty="0">
                <a:latin typeface="Montserrat" panose="00000500000000000000" pitchFamily="2" charset="-18"/>
              </a:rPr>
              <a:t>co se děje s nechtěnými emocemi, emoce jako informace, techniky pro zvládání silných emocí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51132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D8C63BC-5A3D-43A4-9C72-A3E808AEB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757" y="369104"/>
            <a:ext cx="7881468" cy="554724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Emoce jako informace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/>
            </a:r>
            <a:b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</a:br>
            <a:r>
              <a:rPr lang="cs-CZ" sz="2000" b="1" dirty="0">
                <a:latin typeface="Montserrat" panose="00000500000000000000" pitchFamily="2" charset="-18"/>
              </a:rPr>
              <a:t/>
            </a:r>
            <a:br>
              <a:rPr lang="cs-CZ" sz="2000" b="1" dirty="0">
                <a:latin typeface="Montserrat" panose="00000500000000000000" pitchFamily="2" charset="-18"/>
              </a:rPr>
            </a:br>
            <a:endParaRPr lang="cs-CZ" sz="2000" dirty="0">
              <a:latin typeface="Montserrat" panose="00000500000000000000" pitchFamily="2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29C2D2B-C0D9-9C05-1F0D-05104E38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5" y="1783096"/>
            <a:ext cx="3045269" cy="34614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968E7B-4DC2-8538-08F5-30375A01B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15" y="1563601"/>
            <a:ext cx="8543099" cy="407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trom, osoba, exteriér, žena&#10;&#10;Popis byl vytvořen automaticky">
            <a:extLst>
              <a:ext uri="{FF2B5EF4-FFF2-40B4-BE49-F238E27FC236}">
                <a16:creationId xmlns:a16="http://schemas.microsoft.com/office/drawing/2014/main" id="{69E8334E-6DFE-B5A9-F49F-BDDAB1680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60" r="-1" b="38931"/>
          <a:stretch/>
        </p:blipFill>
        <p:spPr>
          <a:xfrm>
            <a:off x="5388138" y="1727983"/>
            <a:ext cx="6327612" cy="3916384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D485F8-B9C1-690B-EF7D-231036EAD100}"/>
              </a:ext>
            </a:extLst>
          </p:cNvPr>
          <p:cNvSpPr txBox="1"/>
          <p:nvPr/>
        </p:nvSpPr>
        <p:spPr>
          <a:xfrm>
            <a:off x="823912" y="297925"/>
            <a:ext cx="1054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Mgr. et Mgr. Markéta Dobiášová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75B1DDE-4038-ACCD-6BB7-CB5939AB257D}"/>
              </a:ext>
            </a:extLst>
          </p:cNvPr>
          <p:cNvSpPr txBox="1"/>
          <p:nvPr/>
        </p:nvSpPr>
        <p:spPr>
          <a:xfrm>
            <a:off x="476250" y="1444994"/>
            <a:ext cx="52232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600" dirty="0">
                <a:latin typeface="Montserrat" panose="00000500000000000000" pitchFamily="2" charset="-18"/>
              </a:rPr>
              <a:t>metodička prevence na osmiletém gymnáziu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600" dirty="0">
                <a:latin typeface="Montserrat" panose="00000500000000000000" pitchFamily="2" charset="-18"/>
              </a:rPr>
              <a:t>lektorka vzdělávacích kurzů o duševním zdraví dětí a dospívajících a problematice ADHD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600" dirty="0">
                <a:latin typeface="Montserrat" panose="00000500000000000000" pitchFamily="2" charset="-18"/>
              </a:rPr>
              <a:t>učitelka výchovy ke zdraví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600" dirty="0">
                <a:latin typeface="Montserrat" panose="00000500000000000000" pitchFamily="2" charset="-18"/>
              </a:rPr>
              <a:t>asistentka pedagoga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600" dirty="0">
                <a:latin typeface="Montserrat" panose="00000500000000000000" pitchFamily="2" charset="-18"/>
              </a:rPr>
              <a:t>trenérka sociálních a emočních dovedností pro děti s ADHD a PAS</a:t>
            </a:r>
          </a:p>
        </p:txBody>
      </p:sp>
    </p:spTree>
    <p:extLst>
      <p:ext uri="{BB962C8B-B14F-4D97-AF65-F5344CB8AC3E}">
        <p14:creationId xmlns:p14="http://schemas.microsoft.com/office/powerpoint/2010/main" val="248659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D485F8-B9C1-690B-EF7D-231036EAD100}"/>
              </a:ext>
            </a:extLst>
          </p:cNvPr>
          <p:cNvSpPr txBox="1"/>
          <p:nvPr/>
        </p:nvSpPr>
        <p:spPr>
          <a:xfrm>
            <a:off x="420670" y="73302"/>
            <a:ext cx="7000874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Péče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 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duševní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zdraví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 =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péče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 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+mj-ea"/>
                <a:cs typeface="+mj-cs"/>
              </a:rPr>
              <a:t>spánek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+mj-ea"/>
              <a:cs typeface="+mj-cs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9847BBF-D884-DAE4-C5A8-588AF1D7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r="935"/>
          <a:stretch/>
        </p:blipFill>
        <p:spPr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475B1DDE-4038-ACCD-6BB7-CB5939AB257D}"/>
              </a:ext>
            </a:extLst>
          </p:cNvPr>
          <p:cNvSpPr txBox="1"/>
          <p:nvPr/>
        </p:nvSpPr>
        <p:spPr>
          <a:xfrm>
            <a:off x="420670" y="1953899"/>
            <a:ext cx="6752487" cy="496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METODIKA PRO UČITELE, LEKTORY A DALŠÍ DOSPĚLÉ: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teoretický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základ</a:t>
            </a:r>
            <a:r>
              <a:rPr lang="en-US" sz="1700" dirty="0">
                <a:latin typeface="Montserrat" panose="00000500000000000000" pitchFamily="2" charset="-18"/>
              </a:rPr>
              <a:t> o </a:t>
            </a:r>
            <a:r>
              <a:rPr lang="en-US" sz="1700" dirty="0" err="1">
                <a:latin typeface="Montserrat" panose="00000500000000000000" pitchFamily="2" charset="-18"/>
              </a:rPr>
              <a:t>důležitosti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spánku</a:t>
            </a:r>
            <a:r>
              <a:rPr lang="en-US" sz="1700" dirty="0">
                <a:latin typeface="Montserrat" panose="00000500000000000000" pitchFamily="2" charset="-18"/>
              </a:rPr>
              <a:t> a </a:t>
            </a:r>
            <a:r>
              <a:rPr lang="en-US" sz="1700" dirty="0" err="1">
                <a:latin typeface="Montserrat" panose="00000500000000000000" pitchFamily="2" charset="-18"/>
              </a:rPr>
              <a:t>jeho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vlivu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na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oblasti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lidského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života</a:t>
            </a:r>
            <a:endParaRPr lang="en-US" sz="1700" dirty="0">
              <a:latin typeface="Montserrat" panose="00000500000000000000" pitchFamily="2" charset="-18"/>
            </a:endParaRP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zdůvodnění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důležitosti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kvalitního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spánku</a:t>
            </a:r>
            <a:r>
              <a:rPr lang="en-US" sz="1700" dirty="0">
                <a:latin typeface="Montserrat" panose="00000500000000000000" pitchFamily="2" charset="-18"/>
              </a:rPr>
              <a:t> pro </a:t>
            </a:r>
            <a:r>
              <a:rPr lang="en-US" sz="1700" dirty="0" err="1">
                <a:latin typeface="Montserrat" panose="00000500000000000000" pitchFamily="2" charset="-18"/>
              </a:rPr>
              <a:t>dospívající</a:t>
            </a:r>
            <a:r>
              <a:rPr lang="en-US" sz="1700" dirty="0">
                <a:latin typeface="Montserrat" panose="00000500000000000000" pitchFamily="2" charset="-18"/>
              </a:rPr>
              <a:t> (</a:t>
            </a:r>
            <a:r>
              <a:rPr lang="en-US" sz="1700" dirty="0" err="1">
                <a:latin typeface="Montserrat" panose="00000500000000000000" pitchFamily="2" charset="-18"/>
              </a:rPr>
              <a:t>vliv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na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paměť</a:t>
            </a:r>
            <a:r>
              <a:rPr lang="en-US" sz="1700" dirty="0">
                <a:latin typeface="Montserrat" panose="00000500000000000000" pitchFamily="2" charset="-18"/>
              </a:rPr>
              <a:t>, </a:t>
            </a:r>
            <a:r>
              <a:rPr lang="en-US" sz="1700" dirty="0" err="1">
                <a:latin typeface="Montserrat" panose="00000500000000000000" pitchFamily="2" charset="-18"/>
              </a:rPr>
              <a:t>učení</a:t>
            </a:r>
            <a:r>
              <a:rPr lang="en-US" sz="1700" dirty="0">
                <a:latin typeface="Montserrat" panose="00000500000000000000" pitchFamily="2" charset="-18"/>
              </a:rPr>
              <a:t>, </a:t>
            </a:r>
            <a:r>
              <a:rPr lang="en-US" sz="1700" dirty="0" err="1">
                <a:latin typeface="Montserrat" panose="00000500000000000000" pitchFamily="2" charset="-18"/>
              </a:rPr>
              <a:t>emoční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regulaci</a:t>
            </a:r>
            <a:r>
              <a:rPr lang="en-US" sz="1700" dirty="0">
                <a:latin typeface="Montserrat" panose="00000500000000000000" pitchFamily="2" charset="-18"/>
              </a:rPr>
              <a:t>, </a:t>
            </a:r>
            <a:r>
              <a:rPr lang="en-US" sz="1700" dirty="0" err="1">
                <a:latin typeface="Montserrat" panose="00000500000000000000" pitchFamily="2" charset="-18"/>
              </a:rPr>
              <a:t>fyzickou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kondici</a:t>
            </a:r>
            <a:r>
              <a:rPr lang="en-US" sz="1700" dirty="0">
                <a:latin typeface="Montserrat" panose="00000500000000000000" pitchFamily="2" charset="-18"/>
              </a:rPr>
              <a:t> a </a:t>
            </a:r>
            <a:r>
              <a:rPr lang="en-US" sz="1700" dirty="0" err="1">
                <a:latin typeface="Montserrat" panose="00000500000000000000" pitchFamily="2" charset="-18"/>
              </a:rPr>
              <a:t>další</a:t>
            </a:r>
            <a:r>
              <a:rPr lang="en-US" sz="1700" dirty="0">
                <a:latin typeface="Montserrat" panose="00000500000000000000" pitchFamily="2" charset="-18"/>
              </a:rPr>
              <a:t>)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zajímavé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aktivity</a:t>
            </a:r>
            <a:r>
              <a:rPr lang="en-US" sz="1700" dirty="0">
                <a:latin typeface="Montserrat" panose="00000500000000000000" pitchFamily="2" charset="-18"/>
              </a:rPr>
              <a:t> se </a:t>
            </a:r>
            <a:r>
              <a:rPr lang="en-US" sz="1700" dirty="0" err="1">
                <a:latin typeface="Montserrat" panose="00000500000000000000" pitchFamily="2" charset="-18"/>
              </a:rPr>
              <a:t>studenty</a:t>
            </a:r>
            <a:r>
              <a:rPr lang="en-US" sz="1700" dirty="0">
                <a:latin typeface="Montserrat" panose="00000500000000000000" pitchFamily="2" charset="-18"/>
              </a:rPr>
              <a:t> – </a:t>
            </a:r>
            <a:r>
              <a:rPr lang="en-US" sz="1700" dirty="0" err="1">
                <a:latin typeface="Montserrat" panose="00000500000000000000" pitchFamily="2" charset="-18"/>
              </a:rPr>
              <a:t>návod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na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práci</a:t>
            </a:r>
            <a:r>
              <a:rPr lang="en-US" sz="1700" dirty="0">
                <a:latin typeface="Montserrat" panose="00000500000000000000" pitchFamily="2" charset="-18"/>
              </a:rPr>
              <a:t> s </a:t>
            </a:r>
            <a:r>
              <a:rPr lang="en-US" sz="1700" dirty="0" err="1">
                <a:latin typeface="Montserrat" panose="00000500000000000000" pitchFamily="2" charset="-18"/>
              </a:rPr>
              <a:t>pracovním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sešitem</a:t>
            </a:r>
            <a:endParaRPr lang="en-US" sz="1700" dirty="0">
              <a:latin typeface="Montserrat" panose="00000500000000000000" pitchFamily="2" charset="-18"/>
            </a:endParaRPr>
          </a:p>
          <a:p>
            <a:pPr marL="357188" lvl="1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PRACOVNÍ SEŠIT PRO STUDENTY:</a:t>
            </a:r>
          </a:p>
          <a:p>
            <a:pPr marL="928688" lvl="2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zajímavé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grafické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zpracování</a:t>
            </a:r>
            <a:r>
              <a:rPr lang="en-US" sz="1700" dirty="0">
                <a:latin typeface="Montserrat" panose="00000500000000000000" pitchFamily="2" charset="-18"/>
              </a:rPr>
              <a:t> a </a:t>
            </a:r>
            <a:r>
              <a:rPr lang="en-US" sz="1700" dirty="0" err="1">
                <a:latin typeface="Montserrat" panose="00000500000000000000" pitchFamily="2" charset="-18"/>
              </a:rPr>
              <a:t>ilustrace</a:t>
            </a:r>
            <a:r>
              <a:rPr lang="en-US" sz="1700" dirty="0">
                <a:latin typeface="Montserrat" panose="00000500000000000000" pitchFamily="2" charset="-18"/>
              </a:rPr>
              <a:t> z </a:t>
            </a:r>
            <a:r>
              <a:rPr lang="en-US" sz="1700" dirty="0" err="1">
                <a:latin typeface="Montserrat" panose="00000500000000000000" pitchFamily="2" charset="-18"/>
              </a:rPr>
              <a:t>běžných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situací</a:t>
            </a:r>
            <a:endParaRPr lang="en-US" sz="1700" dirty="0">
              <a:latin typeface="Montserrat" panose="00000500000000000000" pitchFamily="2" charset="-18"/>
            </a:endParaRPr>
          </a:p>
          <a:p>
            <a:pPr marL="928688" lvl="2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krátký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teoretický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rámec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důležitosti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spánku</a:t>
            </a:r>
            <a:r>
              <a:rPr lang="en-US" sz="1700" dirty="0">
                <a:latin typeface="Montserrat" panose="00000500000000000000" pitchFamily="2" charset="-18"/>
              </a:rPr>
              <a:t> pro </a:t>
            </a:r>
            <a:r>
              <a:rPr lang="en-US" sz="1700" dirty="0" err="1">
                <a:latin typeface="Montserrat" panose="00000500000000000000" pitchFamily="2" charset="-18"/>
              </a:rPr>
              <a:t>mozek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teenegera</a:t>
            </a:r>
            <a:endParaRPr lang="en-US" sz="1700" dirty="0">
              <a:latin typeface="Montserrat" panose="00000500000000000000" pitchFamily="2" charset="-18"/>
            </a:endParaRPr>
          </a:p>
          <a:p>
            <a:pPr marL="928688" lvl="2" indent="-228600"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latin typeface="Montserrat" panose="00000500000000000000" pitchFamily="2" charset="-18"/>
              </a:rPr>
              <a:t>zajímavé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individuální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skupinové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aktivity</a:t>
            </a:r>
            <a:r>
              <a:rPr lang="en-US" sz="1700" dirty="0">
                <a:latin typeface="Montserrat" panose="00000500000000000000" pitchFamily="2" charset="-18"/>
              </a:rPr>
              <a:t> pro </a:t>
            </a:r>
            <a:r>
              <a:rPr lang="en-US" sz="1700" dirty="0" err="1">
                <a:latin typeface="Montserrat" panose="00000500000000000000" pitchFamily="2" charset="-18"/>
              </a:rPr>
              <a:t>práci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ve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třídě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i</a:t>
            </a:r>
            <a:r>
              <a:rPr lang="en-US" sz="1700" dirty="0">
                <a:latin typeface="Montserrat" panose="00000500000000000000" pitchFamily="2" charset="-18"/>
              </a:rPr>
              <a:t> </a:t>
            </a:r>
            <a:r>
              <a:rPr lang="en-US" sz="1700" dirty="0" err="1">
                <a:latin typeface="Montserrat" panose="00000500000000000000" pitchFamily="2" charset="-18"/>
              </a:rPr>
              <a:t>doma</a:t>
            </a:r>
            <a:endParaRPr lang="en-US" sz="1700" dirty="0">
              <a:latin typeface="Montserrat" panose="00000500000000000000" pitchFamily="2" charset="-18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8839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D485F8-B9C1-690B-EF7D-231036EAD100}"/>
              </a:ext>
            </a:extLst>
          </p:cNvPr>
          <p:cNvSpPr txBox="1"/>
          <p:nvPr/>
        </p:nvSpPr>
        <p:spPr>
          <a:xfrm>
            <a:off x="327397" y="419941"/>
            <a:ext cx="29197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Péče </a:t>
            </a:r>
          </a:p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o duševní zdraví </a:t>
            </a:r>
          </a:p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= </a:t>
            </a:r>
          </a:p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péče </a:t>
            </a:r>
          </a:p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o spánek</a:t>
            </a:r>
          </a:p>
          <a:p>
            <a:pPr algn="ctr"/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(„ochutnávka“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sym typeface="Wingdings" pitchFamily="2" charset="2"/>
              </a:rPr>
              <a:t>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)</a:t>
            </a:r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C948AC08-7017-2FE3-ECF6-7759E16C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68" y="52505"/>
            <a:ext cx="8846132" cy="6752989"/>
          </a:xfrm>
          <a:prstGeom prst="rect">
            <a:avLst/>
          </a:prstGeom>
        </p:spPr>
      </p:pic>
      <p:pic>
        <p:nvPicPr>
          <p:cNvPr id="4" name="Obrázek 3" descr="Obsah obrázku text, hodiny">
            <a:extLst>
              <a:ext uri="{FF2B5EF4-FFF2-40B4-BE49-F238E27FC236}">
                <a16:creationId xmlns:a16="http://schemas.microsoft.com/office/drawing/2014/main" id="{93CDFCFD-510D-ECC8-9F54-E3969D73C0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3" y="4406968"/>
            <a:ext cx="2361308" cy="23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FFFDF-C6C9-F408-30B8-E5EBBDE9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Mgr. et Bc. Karolína Schubertová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86BA4-488D-F108-B241-A448D808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5" y="1445591"/>
            <a:ext cx="7785165" cy="50472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Studium: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Psychologie na FF UK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Žurnalistika FSV UK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Studium Nových Médií FF UK</a:t>
            </a:r>
          </a:p>
          <a:p>
            <a:pPr marL="0" indent="0">
              <a:buNone/>
            </a:pPr>
            <a:endParaRPr lang="cs-CZ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Praxe, oblast zájmu: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Prevence v oblasti užívání technologií a pohybu online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Vývoj a Nová média ČT :D – </a:t>
            </a:r>
            <a:r>
              <a:rPr lang="cs-CZ" sz="2600" dirty="0" err="1">
                <a:latin typeface="Montserrat" panose="00000500000000000000" pitchFamily="2" charset="-18"/>
              </a:rPr>
              <a:t>Déčkoweb</a:t>
            </a:r>
            <a:endParaRPr lang="cs-CZ" sz="2600" dirty="0">
              <a:latin typeface="Montserrat" panose="00000500000000000000" pitchFamily="2" charset="-18"/>
            </a:endParaRPr>
          </a:p>
          <a:p>
            <a:r>
              <a:rPr lang="cs-CZ" sz="2600" dirty="0">
                <a:latin typeface="Montserrat" panose="00000500000000000000" pitchFamily="2" charset="-18"/>
              </a:rPr>
              <a:t>Přednášející FF UK - Mediální psychologie</a:t>
            </a:r>
          </a:p>
          <a:p>
            <a:r>
              <a:rPr lang="cs-CZ" sz="2600" dirty="0">
                <a:latin typeface="Montserrat" panose="00000500000000000000" pitchFamily="2" charset="-18"/>
              </a:rPr>
              <a:t>Multimediální laboratoř AMULAB – výzkum multimediálního vzdělávání</a:t>
            </a:r>
          </a:p>
        </p:txBody>
      </p:sp>
      <p:pic>
        <p:nvPicPr>
          <p:cNvPr id="5" name="Obrázek 4" descr="Obsah obrázku voda, exteriér, osoba&#10;&#10;Popis byl vytvořen automaticky">
            <a:extLst>
              <a:ext uri="{FF2B5EF4-FFF2-40B4-BE49-F238E27FC236}">
                <a16:creationId xmlns:a16="http://schemas.microsoft.com/office/drawing/2014/main" id="{B1132E03-8590-8CF7-0EEA-AB1F9F072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60" y="1611801"/>
            <a:ext cx="3183777" cy="425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752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FFFFDF-C6C9-F408-30B8-E5EBBDE9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317" y="217505"/>
            <a:ext cx="7961315" cy="126365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Sociální sítě a online prostor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0BC295-CF30-B93E-F9AF-89612F56FF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337"/>
            <a:ext cx="4065300" cy="475843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86BA4-488D-F108-B241-A448D808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17" y="1488617"/>
            <a:ext cx="7961315" cy="4999544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proměna sociality ve světle nových technologií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„používání sociálních sítí a pohyb online má vážný dopad na duševní zdraví dětí a dospívajících“ -&gt; jak je tomu ve skutečnosti?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Metodika: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populárních sítě a jejich význam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teoretický základ (dopad na emoce, kyberšikana, online pornografie,…)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otázky k diskusi, další aktivity, východiska diskuse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Pracovní sešit: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pracovní listy zasazené do kontextu pocitů a situací zažívaných online (emoce, FOMO, „růžové brýle“, …)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000" dirty="0">
                <a:latin typeface="Montserrat" panose="00000500000000000000" pitchFamily="2" charset="-18"/>
              </a:rPr>
              <a:t>diskuse a reflexe ke každé aktivitě </a:t>
            </a:r>
          </a:p>
          <a:p>
            <a:pPr marL="0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13872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A092F3-3A53-B454-50F2-8BF937BDF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22" t="40809" r="53326" b="29794"/>
          <a:stretch/>
        </p:blipFill>
        <p:spPr>
          <a:xfrm>
            <a:off x="4196193" y="1961965"/>
            <a:ext cx="4094792" cy="4528244"/>
          </a:xfr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04205E1E-25EC-881D-B7EC-8D550D6EC4C3}"/>
              </a:ext>
            </a:extLst>
          </p:cNvPr>
          <p:cNvSpPr txBox="1">
            <a:spLocks/>
          </p:cNvSpPr>
          <p:nvPr/>
        </p:nvSpPr>
        <p:spPr>
          <a:xfrm>
            <a:off x="541537" y="1343816"/>
            <a:ext cx="5379869" cy="500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„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Dokonalost“ online x realita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800" i="1" dirty="0">
              <a:latin typeface="Montserrat" panose="00000500000000000000" pitchFamily="2" charset="-18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1800" i="1" dirty="0">
                <a:latin typeface="Montserrat" panose="00000500000000000000" pitchFamily="2" charset="-18"/>
              </a:rPr>
              <a:t>Kdo to je?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cs-CZ" sz="1800" i="1" dirty="0">
              <a:latin typeface="Montserrat" panose="00000500000000000000" pitchFamily="2" charset="-18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1800" i="1" dirty="0">
                <a:latin typeface="Montserrat" panose="00000500000000000000" pitchFamily="2" charset="-18"/>
              </a:rPr>
              <a:t>Jaký je jeho život?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cs-CZ" sz="1800" i="1" dirty="0">
              <a:latin typeface="Montserrat" panose="00000500000000000000" pitchFamily="2" charset="-18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1800" i="1" dirty="0">
                <a:latin typeface="Montserrat" panose="00000500000000000000" pitchFamily="2" charset="-18"/>
              </a:rPr>
              <a:t>Je v životě spokojen?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cs-CZ" sz="1800" i="1" dirty="0">
              <a:latin typeface="Montserrat" panose="00000500000000000000" pitchFamily="2" charset="-18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1800" i="1" dirty="0">
                <a:latin typeface="Montserrat" panose="00000500000000000000" pitchFamily="2" charset="-18"/>
              </a:rPr>
              <a:t>Proč zveřejnil fotku?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FAEB2B-C190-C84C-7AE3-CFA292A8EB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61" y="366117"/>
            <a:ext cx="3146518" cy="2698931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A69B3769-4ECE-7420-7742-EA77BDDCD1D6}"/>
              </a:ext>
            </a:extLst>
          </p:cNvPr>
          <p:cNvSpPr txBox="1">
            <a:spLocks/>
          </p:cNvSpPr>
          <p:nvPr/>
        </p:nvSpPr>
        <p:spPr>
          <a:xfrm>
            <a:off x="541537" y="69097"/>
            <a:ext cx="7961315" cy="126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Sociální sítě a online prostor</a:t>
            </a:r>
          </a:p>
        </p:txBody>
      </p:sp>
    </p:spTree>
    <p:extLst>
      <p:ext uri="{BB962C8B-B14F-4D97-AF65-F5344CB8AC3E}">
        <p14:creationId xmlns:p14="http://schemas.microsoft.com/office/powerpoint/2010/main" val="364135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77066-FE3F-AF0C-EBDF-EF2079114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799"/>
            <a:ext cx="9144000" cy="165462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S kolika dětmi/dospívajícími bylo nutné v posledních 6 měsících školního roku řešit v rámci Vaší praxe něco ohledně duševního zdraví?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A62511D-D7E2-B8D6-9406-4CB637D958D9}"/>
              </a:ext>
            </a:extLst>
          </p:cNvPr>
          <p:cNvSpPr txBox="1"/>
          <p:nvPr/>
        </p:nvSpPr>
        <p:spPr>
          <a:xfrm>
            <a:off x="3734067" y="3521550"/>
            <a:ext cx="4637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18"/>
              </a:rPr>
              <a:t>Hlasujte prosím zde a to buď: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dirty="0">
                <a:latin typeface="Montserrat" panose="00000500000000000000" pitchFamily="2" charset="-18"/>
              </a:rPr>
              <a:t>načtením QR kódu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2400" dirty="0">
                <a:latin typeface="Montserrat" panose="00000500000000000000" pitchFamily="2" charset="-18"/>
              </a:rPr>
              <a:t>kliknutím na odkaz v chatu</a:t>
            </a:r>
            <a:endParaRPr lang="cs-CZ" dirty="0">
              <a:latin typeface="Montserrat" panose="00000500000000000000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22C09B-55E8-444C-E3B8-1F586F95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41" y="3050270"/>
            <a:ext cx="2963306" cy="2934606"/>
          </a:xfrm>
          <a:prstGeom prst="rect">
            <a:avLst/>
          </a:prstGeom>
        </p:spPr>
      </p:pic>
      <p:pic>
        <p:nvPicPr>
          <p:cNvPr id="5" name="Obrázek 4" descr="Obsah obrázku příslušenství&#10;&#10;Popis byl vytvořen automaticky">
            <a:extLst>
              <a:ext uri="{FF2B5EF4-FFF2-40B4-BE49-F238E27FC236}">
                <a16:creationId xmlns:a16="http://schemas.microsoft.com/office/drawing/2014/main" id="{A30FB8F6-BC95-2A45-1D02-EFB71AD122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754761"/>
            <a:ext cx="3676650" cy="510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61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D20B2C3-6D3F-3E1D-0DCB-5DAB16BA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9" b="1193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93DE5F-E0BA-0E81-A7A2-651F4EC3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543167"/>
            <a:ext cx="4053396" cy="18999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Když psychohygiena nestačí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F4696-B3D1-53AF-437C-9EFCB47D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2" y="2949105"/>
            <a:ext cx="3822189" cy="228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odpora při vyhledávání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pomoci v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daných případech: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lízcí</a:t>
            </a: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dborníci</a:t>
            </a:r>
            <a:b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24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3131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">
            <a:extLst>
              <a:ext uri="{FF2B5EF4-FFF2-40B4-BE49-F238E27FC236}">
                <a16:creationId xmlns:a16="http://schemas.microsoft.com/office/drawing/2014/main" id="{E8501946-1A15-8504-BAD5-1656FFCA1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982"/>
          <a:stretch/>
        </p:blipFill>
        <p:spPr>
          <a:xfrm rot="5400000">
            <a:off x="3925130" y="-1405821"/>
            <a:ext cx="6858000" cy="9669642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FF5A2-590A-9972-6941-FECF8D935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09" y="1557619"/>
            <a:ext cx="6867690" cy="49551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10000"/>
              </a:lnSpc>
            </a:pPr>
            <a:r>
              <a:rPr lang="cs-CZ" sz="29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šichni, kteří cítí potřebu nabídnout včasnou prevenci a konkrétní podporu  </a:t>
            </a:r>
            <a:r>
              <a:rPr lang="cs-CZ" sz="29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náctiletým při uvědomování si vlastního prožívaní, vnitřního hnutí mysli, následného chování a zodpovědnosti → včasná prevence duševního zdraví dospívajících</a:t>
            </a:r>
            <a:r>
              <a:rPr lang="cs-CZ" sz="2400" b="1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2400" b="1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2400" b="1" dirty="0">
              <a:effectLst/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9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školení a jeho absolvování je dalším nástrojem pro podporu praxe</a:t>
            </a:r>
            <a:endParaRPr lang="cs-CZ" sz="29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900" b="1" dirty="0">
              <a:effectLst/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Poměr úspěchu 20:80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20 procent 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– metoda a technika </a:t>
            </a:r>
          </a:p>
          <a:p>
            <a:pPr marL="0" indent="0">
              <a:buNone/>
            </a:pPr>
            <a:r>
              <a:rPr lang="cs-CZ" sz="290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80 procent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– r</a:t>
            </a:r>
            <a:r>
              <a:rPr lang="cs-CZ" sz="29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ealizátoři, učitelé, terapeuti. </a:t>
            </a:r>
            <a:r>
              <a:rPr lang="cs-CZ" sz="29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cs-CZ" sz="13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A80F4BC-66FF-1471-B288-D8DBC10B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1" y="345205"/>
            <a:ext cx="8182794" cy="9745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Kdo může pomoci?</a:t>
            </a:r>
          </a:p>
        </p:txBody>
      </p:sp>
    </p:spTree>
    <p:extLst>
      <p:ext uri="{BB962C8B-B14F-4D97-AF65-F5344CB8AC3E}">
        <p14:creationId xmlns:p14="http://schemas.microsoft.com/office/powerpoint/2010/main" val="96320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CDB9115E-4CE8-3DBB-246F-8A2B7934CB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73" y="0"/>
            <a:ext cx="617327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DBBD92-0B8C-E252-FBFF-D1DC50E43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29" y="302100"/>
            <a:ext cx="10748865" cy="5924486"/>
          </a:xfrm>
        </p:spPr>
        <p:txBody>
          <a:bodyPr anchor="t">
            <a:noAutofit/>
          </a:bodyPr>
          <a:lstStyle/>
          <a:p>
            <a:pPr algn="l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Podpůrné semináře k metodice a pracovním sešitům</a:t>
            </a:r>
            <a:r>
              <a:rPr lang="cs-CZ" sz="2000" b="1" dirty="0">
                <a:latin typeface="Montserrat" panose="00000500000000000000" pitchFamily="2" charset="-18"/>
              </a:rPr>
              <a:t/>
            </a:r>
            <a:br>
              <a:rPr lang="cs-CZ" sz="2000" b="1" dirty="0">
                <a:latin typeface="Montserrat" panose="00000500000000000000" pitchFamily="2" charset="-18"/>
              </a:rPr>
            </a:br>
            <a:r>
              <a:rPr lang="cs-CZ" sz="2000" dirty="0">
                <a:solidFill>
                  <a:srgbClr val="666666"/>
                </a:solidFill>
                <a:latin typeface="Montserrat" panose="00000500000000000000" pitchFamily="2" charset="-18"/>
              </a:rPr>
              <a:t/>
            </a:r>
            <a:br>
              <a:rPr lang="cs-CZ" sz="2000" dirty="0">
                <a:solidFill>
                  <a:srgbClr val="666666"/>
                </a:solidFill>
                <a:latin typeface="Montserrat" panose="00000500000000000000" pitchFamily="2" charset="-18"/>
              </a:rPr>
            </a:br>
            <a:r>
              <a:rPr lang="cs-CZ" sz="1800" dirty="0">
                <a:solidFill>
                  <a:srgbClr val="666666"/>
                </a:solidFill>
                <a:latin typeface="Montserrat" panose="00000500000000000000" pitchFamily="2" charset="-18"/>
              </a:rPr>
              <a:t/>
            </a:r>
            <a:br>
              <a:rPr lang="cs-CZ" sz="1800" dirty="0">
                <a:solidFill>
                  <a:srgbClr val="666666"/>
                </a:solidFill>
                <a:latin typeface="Montserrat" panose="00000500000000000000" pitchFamily="2" charset="-18"/>
              </a:rPr>
            </a:br>
            <a:r>
              <a:rPr lang="cs-CZ" sz="1800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1.</a:t>
            </a:r>
            <a:r>
              <a:rPr lang="cs-CZ" sz="1800" i="0" dirty="0">
                <a:effectLst/>
                <a:latin typeface="Montserrat" panose="00000500000000000000" pitchFamily="2" charset="-18"/>
              </a:rPr>
              <a:t> </a:t>
            </a:r>
            <a:r>
              <a:rPr lang="cs-CZ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teoretická část 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- </a:t>
            </a:r>
            <a:r>
              <a:rPr lang="cs-CZ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online</a:t>
            </a:r>
            <a:r>
              <a:rPr lang="cs-CZ" sz="1800" b="1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 </a:t>
            </a:r>
            <a:r>
              <a:rPr lang="cs-CZ" sz="1800" b="1" i="0" dirty="0">
                <a:effectLst/>
                <a:latin typeface="Montserrat" panose="00000500000000000000" pitchFamily="2" charset="-18"/>
              </a:rPr>
              <a:t>- 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úvodu do oblasti duševní hygieny, jak učit dospívající vnímat emoce (vlastní i druhých), chápat jejich funkci a pracovat i s emocemi náročnými 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/>
            </a: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/>
            </a: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r>
              <a:rPr lang="cs-CZ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2. </a:t>
            </a:r>
            <a:r>
              <a:rPr lang="cs-CZ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praktická část 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- </a:t>
            </a:r>
            <a:r>
              <a:rPr lang="cs-CZ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prezenčn</a:t>
            </a:r>
            <a:r>
              <a:rPr lang="cs-CZ" sz="1800" b="1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2" charset="-18"/>
              </a:rPr>
              <a:t>ě</a:t>
            </a:r>
            <a:r>
              <a:rPr lang="cs-CZ" sz="1800" b="1" dirty="0">
                <a:solidFill>
                  <a:srgbClr val="666666"/>
                </a:solidFill>
                <a:latin typeface="Montserrat" panose="00000500000000000000" pitchFamily="2" charset="-18"/>
              </a:rPr>
              <a:t> </a:t>
            </a:r>
            <a:r>
              <a:rPr lang="cs-CZ" sz="1800" b="1" dirty="0">
                <a:latin typeface="Montserrat" panose="00000500000000000000" pitchFamily="2" charset="-18"/>
              </a:rPr>
              <a:t>- 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praktický nácvik konkrétních metod a forem práce s tématem psychohygieny, způsob práce s pracovním sešitem a další informace, které se do metodiky nevešly</a:t>
            </a:r>
            <a:br>
              <a:rPr lang="cs-CZ" sz="1800" b="0" i="0" dirty="0">
                <a:effectLst/>
                <a:latin typeface="Montserrat" panose="00000500000000000000" pitchFamily="2" charset="-18"/>
              </a:rPr>
            </a:b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/>
            </a: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r>
              <a:rPr lang="cs-CZ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3. </a:t>
            </a:r>
            <a:r>
              <a:rPr lang="cs-CZ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podpora při zavádění do praxe 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- </a:t>
            </a:r>
            <a:r>
              <a:rPr lang="cs-CZ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online</a:t>
            </a:r>
            <a:r>
              <a:rPr lang="cs-CZ" sz="1800" b="1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 </a:t>
            </a:r>
            <a:r>
              <a:rPr lang="cs-CZ" sz="1800" b="1" i="0" dirty="0">
                <a:effectLst/>
                <a:latin typeface="Montserrat" panose="00000500000000000000" pitchFamily="2" charset="-18"/>
              </a:rPr>
              <a:t>- 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pomoc a podpora při zavádění programu do praxe, prostor na konkrétní dotazy účastníků 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/>
            </a: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/>
            </a:r>
            <a:b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</a:br>
            <a:r>
              <a:rPr lang="cs-CZ" sz="1800" b="1" i="0" dirty="0">
                <a:effectLst/>
                <a:latin typeface="Montserrat" panose="00000500000000000000" pitchFamily="2" charset="-18"/>
              </a:rPr>
              <a:t>+ </a:t>
            </a:r>
            <a:r>
              <a:rPr lang="cs-CZ" sz="1800" i="0" dirty="0">
                <a:effectLst/>
                <a:latin typeface="Montserrat" panose="00000500000000000000" pitchFamily="2" charset="-18"/>
              </a:rPr>
              <a:t>rozšiřující modul </a:t>
            </a:r>
            <a:r>
              <a:rPr lang="cs-CZ" sz="1800" b="1" i="0" dirty="0">
                <a:solidFill>
                  <a:schemeClr val="accent2">
                    <a:lumMod val="50000"/>
                  </a:schemeClr>
                </a:solidFill>
                <a:effectLst/>
                <a:latin typeface="Montserrat" panose="00000500000000000000" pitchFamily="2" charset="-18"/>
              </a:rPr>
              <a:t>sociální sítě a online prostor 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- </a:t>
            </a:r>
            <a:r>
              <a:rPr lang="cs-CZ" sz="1800" b="1" i="0" dirty="0">
                <a:solidFill>
                  <a:schemeClr val="accent4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online</a:t>
            </a:r>
            <a:r>
              <a:rPr lang="cs-CZ" sz="1800" b="1" i="0" dirty="0">
                <a:solidFill>
                  <a:srgbClr val="666666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cs-CZ" sz="1800" b="1" i="0" dirty="0">
                <a:effectLst/>
                <a:latin typeface="Montserrat" panose="00000500000000000000" pitchFamily="2" charset="-18"/>
              </a:rPr>
              <a:t>- 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závislosti, kyberšikana, FOMO, </a:t>
            </a:r>
            <a:r>
              <a:rPr lang="cs-CZ" sz="1800" b="0" i="0" dirty="0" err="1">
                <a:effectLst/>
                <a:latin typeface="Montserrat" panose="00000500000000000000" pitchFamily="2" charset="-18"/>
              </a:rPr>
              <a:t>sexting</a:t>
            </a:r>
            <a:r>
              <a:rPr lang="cs-CZ" sz="1800" b="0" i="0" dirty="0">
                <a:effectLst/>
                <a:latin typeface="Montserrat" panose="00000500000000000000" pitchFamily="2" charset="-18"/>
              </a:rPr>
              <a:t>, online pornografie a tomu, jak s dospívajícími o těchto tématech mluvit</a:t>
            </a:r>
            <a:r>
              <a:rPr lang="cs-CZ" sz="1800" b="0" i="0" dirty="0">
                <a:solidFill>
                  <a:srgbClr val="666666"/>
                </a:solidFill>
                <a:effectLst/>
                <a:latin typeface="proxima-nova"/>
              </a:rPr>
              <a:t/>
            </a:r>
            <a:br>
              <a:rPr lang="cs-CZ" sz="1800" b="0" i="0" dirty="0">
                <a:solidFill>
                  <a:srgbClr val="666666"/>
                </a:solidFill>
                <a:effectLst/>
                <a:latin typeface="proxima-nova"/>
              </a:rPr>
            </a:br>
            <a:r>
              <a:rPr lang="cs-CZ" sz="2000" b="0" i="0" dirty="0">
                <a:solidFill>
                  <a:srgbClr val="666666"/>
                </a:solidFill>
                <a:effectLst/>
                <a:latin typeface="proxima-nova"/>
              </a:rPr>
              <a:t/>
            </a:r>
            <a:br>
              <a:rPr lang="cs-CZ" sz="2000" b="0" i="0" dirty="0">
                <a:solidFill>
                  <a:srgbClr val="666666"/>
                </a:solidFill>
                <a:effectLst/>
                <a:latin typeface="proxima-nova"/>
              </a:rPr>
            </a:br>
            <a:endParaRPr lang="cs-CZ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92813D8-C1A7-772E-CF4E-8BE64D5C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6862" y="-552424"/>
            <a:ext cx="1254732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Prezenční kurzy pro Moravu a Slezsko + online moduly - 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www.vlastnismer.org/zaklady-dusevni-hygieny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165E23-7888-9CA8-3540-EA0B306B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8272" y="-379076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Prezenční kurzy pro Moravu a Slezsko + online moduly - 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www.vlastnismer.org/zaklady-dusevni-hygieny</a:t>
            </a: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9AD8EF4-2F40-BF4B-BF25-10901E433E84}"/>
              </a:ext>
            </a:extLst>
          </p:cNvPr>
          <p:cNvSpPr txBox="1"/>
          <p:nvPr/>
        </p:nvSpPr>
        <p:spPr>
          <a:xfrm>
            <a:off x="390617" y="5167860"/>
            <a:ext cx="11570730" cy="1465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Více informací a možnosti přihlášení:</a:t>
            </a:r>
            <a:endParaRPr lang="cs-CZ" sz="24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Prezenční kurzy pro Prahu a okolí + online moduly  </a:t>
            </a:r>
            <a:r>
              <a:rPr lang="cs-CZ" sz="1800" dirty="0">
                <a:solidFill>
                  <a:srgbClr val="222222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cs-CZ" sz="1800" b="1" dirty="0">
                <a:solidFill>
                  <a:srgbClr val="222222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cs-CZ" sz="1800" b="1" u="sng" dirty="0">
                <a:solidFill>
                  <a:srgbClr val="1155CC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www.kuroz.cz/zaklady-dusevni-hygieny</a:t>
            </a:r>
            <a:endParaRPr lang="cs-CZ" sz="2400" b="1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1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Prezenční kurzy pro Moravu a Slezsko + online moduly </a:t>
            </a:r>
            <a:r>
              <a:rPr lang="cs-CZ" sz="1800" dirty="0">
                <a:solidFill>
                  <a:srgbClr val="222222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cs-CZ" b="1" dirty="0">
                <a:solidFill>
                  <a:srgbClr val="222222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cs-CZ" b="1" u="sng" dirty="0">
                <a:solidFill>
                  <a:srgbClr val="1155CC"/>
                </a:solidFill>
                <a:effectLst/>
                <a:latin typeface="Montserrat" panose="00000500000000000000" pitchFamily="2" charset="-18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www.vlastnismer.org/zaklady-dusevni-hygi</a:t>
            </a:r>
            <a:r>
              <a:rPr lang="cs-CZ" b="1" u="sng" dirty="0">
                <a:solidFill>
                  <a:srgbClr val="1155CC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eny</a:t>
            </a:r>
            <a:r>
              <a:rPr lang="cs-CZ" b="1" dirty="0">
                <a:solidFill>
                  <a:srgbClr val="222222"/>
                </a:solidFill>
                <a:effectLst/>
                <a:latin typeface="Montserrat" panose="00000500000000000000" pitchFamily="2" charset="-1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b="1" dirty="0">
              <a:effectLst/>
              <a:latin typeface="Montserrat" panose="00000500000000000000" pitchFamily="2" charset="-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9EAB8A4-4CE0-6F60-A6C8-EDB9DAF10391}"/>
              </a:ext>
            </a:extLst>
          </p:cNvPr>
          <p:cNvSpPr/>
          <p:nvPr/>
        </p:nvSpPr>
        <p:spPr>
          <a:xfrm>
            <a:off x="12908132" y="390617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98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CDB9115E-4CE8-3DBB-246F-8A2B7934CB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83" y="0"/>
            <a:ext cx="6181817" cy="68674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DBBD92-0B8C-E252-FBFF-D1DC50E43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503" y="783769"/>
            <a:ext cx="10748865" cy="5664927"/>
          </a:xfrm>
        </p:spPr>
        <p:txBody>
          <a:bodyPr numCol="2" anchor="t">
            <a:noAutofit/>
          </a:bodyPr>
          <a:lstStyle/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Děkujeme za pozornost. Věříme, že vám publikace při práci s adolescenty pomohou a těšíme se s vámi na viděnou na některém z našich seminářů!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214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49B4C8F-5180-15AC-2F36-18A38A806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r="-1" b="177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3146E8-8116-77D9-ADE2-637D4E7A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974" y="717224"/>
            <a:ext cx="4143948" cy="1899912"/>
          </a:xfrm>
        </p:spPr>
        <p:txBody>
          <a:bodyPr>
            <a:noAutofit/>
          </a:bodyPr>
          <a:lstStyle/>
          <a:p>
            <a:pPr>
              <a:tabLst>
                <a:tab pos="182563" algn="l"/>
              </a:tabLst>
            </a:pP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U dospívajících</a:t>
            </a: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</a:br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je alarmující nárůst </a:t>
            </a:r>
            <a:b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</a:b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C3A57-43B4-889A-1F7E-A93CECF9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036" y="2246799"/>
            <a:ext cx="4003824" cy="4331554"/>
          </a:xfrm>
        </p:spPr>
        <p:txBody>
          <a:bodyPr>
            <a:normAutofit fontScale="77500" lnSpcReduction="20000"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tabLst>
                <a:tab pos="182563" algn="l"/>
              </a:tabLst>
            </a:pPr>
            <a:endParaRPr lang="cs-CZ" sz="26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r>
              <a:rPr lang="cs-CZ" sz="26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depresivního, úzkostného prožívání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endParaRPr lang="cs-CZ" sz="26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r>
              <a:rPr lang="cs-CZ" sz="26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sebepoškozování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endParaRPr lang="cs-CZ" sz="26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r>
              <a:rPr lang="cs-CZ" sz="26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závislostního chování </a:t>
            </a: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endParaRPr lang="cs-CZ" sz="26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tabLst>
                <a:tab pos="182563" algn="l"/>
              </a:tabLst>
            </a:pPr>
            <a:r>
              <a:rPr lang="cs-CZ" sz="26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sebevražednosti </a:t>
            </a:r>
          </a:p>
          <a:p>
            <a:pPr lvl="0" algn="r">
              <a:tabLst>
                <a:tab pos="182563" algn="l"/>
              </a:tabLst>
            </a:pPr>
            <a:endParaRPr lang="cs-CZ" sz="1100" i="1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  <a:sym typeface="Yusei Magic"/>
            </a:endParaRPr>
          </a:p>
          <a:p>
            <a:pPr marL="0" lvl="0" indent="0" algn="r">
              <a:buNone/>
              <a:tabLst>
                <a:tab pos="182563" algn="l"/>
              </a:tabLst>
            </a:pPr>
            <a:r>
              <a:rPr lang="cs-CZ" sz="2000" i="1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    (WHO, NÚDZ)</a:t>
            </a:r>
          </a:p>
        </p:txBody>
      </p:sp>
    </p:spTree>
    <p:extLst>
      <p:ext uri="{BB962C8B-B14F-4D97-AF65-F5344CB8AC3E}">
        <p14:creationId xmlns:p14="http://schemas.microsoft.com/office/powerpoint/2010/main" val="51955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BE2C73-FAAE-73EF-C5F0-F2B49E9CF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r="1" b="25559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A4C95-5124-D7C9-2D14-6A81CF9BA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115" y="591937"/>
            <a:ext cx="5734885" cy="5959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Adolescenti zažívají bouřlivý vývoj mozku v oblasti </a:t>
            </a:r>
            <a:r>
              <a:rPr lang="cs-CZ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prefrontálního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kortexu, který ovlivňuje exekutivní funkce, sociální dovednosti a ovládaní emocí.</a:t>
            </a:r>
          </a:p>
          <a:p>
            <a:endParaRPr lang="cs-CZ" sz="1400" dirty="0">
              <a:latin typeface="Montserrat" panose="00000500000000000000" pitchFamily="2" charset="-18"/>
              <a:ea typeface="Yusei Magic" panose="020B0604020202020204" charset="-128"/>
              <a:cs typeface="Yusei Magic" panose="020B0604020202020204" charset="-128"/>
            </a:endParaRPr>
          </a:p>
          <a:p>
            <a:endParaRPr lang="cs-CZ" sz="1800" dirty="0">
              <a:latin typeface="Montserrat" panose="00000500000000000000" pitchFamily="2" charset="-18"/>
              <a:ea typeface="Yusei Magic" panose="020B0604020202020204" charset="-128"/>
              <a:cs typeface="Yusei Magic" panose="020B0604020202020204" charset="-128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Dočasně jsou ochromené </a:t>
            </a:r>
          </a:p>
          <a:p>
            <a:pPr marL="0" indent="0" algn="ctr">
              <a:buNone/>
            </a:pPr>
            <a:r>
              <a:rPr lang="cs-CZ" sz="16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1600" dirty="0" err="1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seberegulační</a:t>
            </a:r>
            <a:r>
              <a:rPr lang="cs-CZ" sz="16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mechanismy</a:t>
            </a:r>
          </a:p>
          <a:p>
            <a:pPr marL="0" indent="0" algn="ctr">
              <a:buNone/>
            </a:pPr>
            <a:endParaRPr lang="cs-CZ" sz="1400" dirty="0">
              <a:effectLst/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Projevuje se u nich: </a:t>
            </a:r>
          </a:p>
          <a:p>
            <a:pPr algn="ctr"/>
            <a:r>
              <a:rPr lang="cs-CZ" sz="16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emoční labilita, </a:t>
            </a:r>
          </a:p>
          <a:p>
            <a:pPr algn="ctr"/>
            <a:r>
              <a:rPr lang="cs-CZ" sz="16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zvýšená nejistota</a:t>
            </a:r>
          </a:p>
          <a:p>
            <a:pPr marL="0" indent="0">
              <a:buNone/>
            </a:pPr>
            <a:endParaRPr lang="cs-CZ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2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A právě na podporu prevence duševních obtíží vznikla tato publikace.</a:t>
            </a:r>
            <a:endParaRPr lang="cs-CZ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9350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F7491F-B4F6-478A-44A4-62BD8D64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Publikace = pracovní listy + metodika</a:t>
            </a:r>
            <a:endParaRPr lang="cs-CZ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F2B4F-FACB-F9DC-0827-5B4CC779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90745"/>
            <a:ext cx="4801959" cy="3710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Metodika je určena: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pedagogům 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psychologům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terapeutům</a:t>
            </a:r>
            <a:endParaRPr lang="cs-CZ" sz="2400" i="1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všem</a:t>
            </a: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, kteří </a:t>
            </a: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mají zájem se </a:t>
            </a:r>
            <a:r>
              <a:rPr lang="cs-CZ" sz="24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stát průvodci mladého člověka ve věku cca 11–16 let v oblasti peče o duševní zdraví</a:t>
            </a:r>
            <a:endParaRPr lang="cs-CZ" sz="2400" dirty="0"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8EBA67-4F08-A63E-65F1-008B720A42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4" r="23542"/>
          <a:stretch/>
        </p:blipFill>
        <p:spPr>
          <a:xfrm>
            <a:off x="8211372" y="408233"/>
            <a:ext cx="3331698" cy="4758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DAEA5B-1A21-A46B-8933-6CD3920B4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23854"/>
          <a:stretch/>
        </p:blipFill>
        <p:spPr>
          <a:xfrm>
            <a:off x="5165281" y="1503163"/>
            <a:ext cx="3331699" cy="4797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563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3C3B5D9-34D1-7299-0325-AF0814E96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982"/>
          <a:stretch/>
        </p:blipFill>
        <p:spPr>
          <a:xfrm rot="5400000">
            <a:off x="3961262" y="-1405821"/>
            <a:ext cx="6858000" cy="96696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E4AB2B-3F3B-57B9-EDC4-D0AB666D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38" y="347370"/>
            <a:ext cx="2322250" cy="128612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Cíle</a:t>
            </a: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26365-44B8-B05C-857D-F3DD323E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38" y="2309336"/>
            <a:ext cx="5109839" cy="374276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prevence duševních obtíží </a:t>
            </a: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u dospívajících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vzbuzení 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zájmu o oblast duševní hygieny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cs-CZ" sz="2400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poskytování podpory pro 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uvědomění si zodpovědnosti za svůj život </a:t>
            </a:r>
            <a:r>
              <a:rPr lang="cs-CZ" sz="2400" i="1" dirty="0"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  <a:sym typeface="Yusei Magic"/>
              </a:rPr>
              <a:t>(duševní zdraví, emoce, chování apod.)</a:t>
            </a:r>
            <a:endParaRPr lang="cs-CZ" sz="2400" i="1" dirty="0">
              <a:effectLst/>
              <a:latin typeface="Montserrat" panose="00000500000000000000" pitchFamily="2" charset="-1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095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116DD47-80C9-79D8-06D1-36F92D5D5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r="-1" b="17736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5ADCCB-A460-8E4A-19A0-8061351A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93" y="196450"/>
            <a:ext cx="3067975" cy="138803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Kapitoly</a:t>
            </a:r>
            <a:endParaRPr lang="cs-CZ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12678-C836-DE8C-66DA-D811E45CD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5" y="2114605"/>
            <a:ext cx="5145350" cy="3742762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Duševní hygiena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Myšlenky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Emoce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Spánek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Sociální sítě a online prostor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Když psychohygiena nestačí  </a:t>
            </a:r>
          </a:p>
          <a:p>
            <a:endParaRPr lang="cs-CZ" sz="1800" dirty="0">
              <a:latin typeface="Montserrat" panose="00000500000000000000" pitchFamily="2" charset="-18"/>
              <a:ea typeface="Yusei Magic" panose="020B0604020202020204" charset="-128"/>
              <a:cs typeface="Yusei Magic" panose="020B0604020202020204" charset="-128"/>
            </a:endParaRPr>
          </a:p>
          <a:p>
            <a:endParaRPr lang="cs-CZ" sz="1800" dirty="0">
              <a:latin typeface="Montserrat" panose="00000500000000000000" pitchFamily="2" charset="-18"/>
              <a:ea typeface="Yusei Magic" panose="020B0604020202020204" charset="-128"/>
              <a:cs typeface="Yusei Magic" panose="020B0604020202020204" charset="-128"/>
            </a:endParaRPr>
          </a:p>
          <a:p>
            <a:pPr marL="0" indent="0">
              <a:buNone/>
            </a:pPr>
            <a:r>
              <a:rPr lang="cs-CZ" sz="20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  <a:t>+ nástroje, metody a techniky pro aplikaci v každodenním životě</a:t>
            </a:r>
            <a:br>
              <a:rPr lang="cs-CZ" sz="2000" dirty="0">
                <a:effectLst/>
                <a:latin typeface="Montserrat" panose="00000500000000000000" pitchFamily="2" charset="-18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1800" dirty="0"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044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FFFDF-C6C9-F408-30B8-E5EBBDE9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Mgr. Jaroslava Budíková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86BA4-488D-F108-B241-A448D808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975"/>
            <a:ext cx="5605708" cy="4419580"/>
          </a:xfrm>
        </p:spPr>
        <p:txBody>
          <a:bodyPr>
            <a:normAutofit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cs-CZ" sz="2400" b="0" i="0" dirty="0">
                <a:solidFill>
                  <a:srgbClr val="222222"/>
                </a:solidFill>
                <a:effectLst/>
                <a:latin typeface="Montserrat" panose="00000500000000000000" pitchFamily="2" charset="-18"/>
              </a:rPr>
              <a:t>speciální pedagožka s řadou dlouhodobých psychoterapeutických výcviků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r>
              <a:rPr lang="cs-CZ" sz="2400" b="0" i="0" dirty="0">
                <a:solidFill>
                  <a:srgbClr val="222222"/>
                </a:solidFill>
                <a:effectLst/>
                <a:latin typeface="Montserrat" panose="00000500000000000000" pitchFamily="2" charset="-18"/>
              </a:rPr>
              <a:t>pracuji s dětmi, rodiči, pedagogy v PPP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r>
              <a:rPr lang="cs-CZ" sz="2400" dirty="0">
                <a:solidFill>
                  <a:srgbClr val="222222"/>
                </a:solidFill>
                <a:latin typeface="Montserrat" panose="00000500000000000000" pitchFamily="2" charset="-18"/>
              </a:rPr>
              <a:t>věnuji</a:t>
            </a:r>
            <a:r>
              <a:rPr lang="cs-CZ" sz="2400" b="0" i="0" dirty="0">
                <a:solidFill>
                  <a:srgbClr val="222222"/>
                </a:solidFill>
                <a:effectLst/>
                <a:latin typeface="Montserrat" panose="00000500000000000000" pitchFamily="2" charset="-18"/>
              </a:rPr>
              <a:t> se léta dětem s ADHD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r>
              <a:rPr lang="cs-CZ" sz="2400" b="0" i="0" dirty="0">
                <a:solidFill>
                  <a:srgbClr val="222222"/>
                </a:solidFill>
                <a:effectLst/>
                <a:latin typeface="Montserrat" panose="00000500000000000000" pitchFamily="2" charset="-18"/>
              </a:rPr>
              <a:t>přednáším pro různé organizace</a:t>
            </a:r>
          </a:p>
          <a:p>
            <a:pPr marL="0" indent="0">
              <a:buNone/>
            </a:pPr>
            <a:endParaRPr lang="cs-CZ" sz="2600" dirty="0">
              <a:latin typeface="Montserrat" panose="00000500000000000000" pitchFamily="2" charset="-18"/>
            </a:endParaRPr>
          </a:p>
        </p:txBody>
      </p:sp>
      <p:pic>
        <p:nvPicPr>
          <p:cNvPr id="5" name="Obrázek 4" descr="Obsah obrázku osoba&#10;&#10;Popis byl vytvořen automaticky">
            <a:extLst>
              <a:ext uri="{FF2B5EF4-FFF2-40B4-BE49-F238E27FC236}">
                <a16:creationId xmlns:a16="http://schemas.microsoft.com/office/drawing/2014/main" id="{D17D22C4-E949-93D8-886D-8C6C88B06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31" y="1663844"/>
            <a:ext cx="3271839" cy="4129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53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FFFDF-C6C9-F408-30B8-E5EBBDE9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18"/>
              </a:rPr>
              <a:t>Mgr. Kateřina Papoušková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86BA4-488D-F108-B241-A448D808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9" y="1505431"/>
            <a:ext cx="6860420" cy="5040838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chemeClr val="accent2">
                  <a:lumMod val="50000"/>
                </a:schemeClr>
              </a:buClr>
            </a:pPr>
            <a:r>
              <a:rPr lang="cs-CZ" b="0" i="0" dirty="0">
                <a:solidFill>
                  <a:srgbClr val="222222"/>
                </a:solidFill>
                <a:effectLst/>
                <a:latin typeface="Montserrat" panose="00000500000000000000" pitchFamily="2" charset="-18"/>
              </a:rPr>
              <a:t>vystudovala psychologii na Filozofické fakultě Univerzity Karlovy a absolvovala pětiletý psychoterapeutický výcvik Umění terapie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r>
              <a:rPr lang="cs-CZ" dirty="0">
                <a:solidFill>
                  <a:srgbClr val="222222"/>
                </a:solidFill>
                <a:latin typeface="Montserrat" panose="00000500000000000000" pitchFamily="2" charset="-18"/>
              </a:rPr>
              <a:t>v</a:t>
            </a:r>
            <a:r>
              <a:rPr lang="cs-CZ" b="0" i="0" dirty="0">
                <a:solidFill>
                  <a:srgbClr val="222222"/>
                </a:solidFill>
                <a:effectLst/>
                <a:latin typeface="Montserrat" panose="00000500000000000000" pitchFamily="2" charset="-18"/>
              </a:rPr>
              <a:t> současné době působí jako psychoterapeut jednak ve své soukromé praxi pro dospělé klienty s širokou škálou obtíží, a v organizaci Drop In (zaměřena na problematiku závislostí). </a:t>
            </a:r>
          </a:p>
          <a:p>
            <a:pPr algn="l">
              <a:buClr>
                <a:schemeClr val="accent2">
                  <a:lumMod val="50000"/>
                </a:schemeClr>
              </a:buClr>
            </a:pPr>
            <a:r>
              <a:rPr lang="cs-CZ" dirty="0">
                <a:solidFill>
                  <a:srgbClr val="222222"/>
                </a:solidFill>
                <a:latin typeface="Montserrat" panose="00000500000000000000" pitchFamily="2" charset="-18"/>
              </a:rPr>
              <a:t>t</a:t>
            </a:r>
            <a:r>
              <a:rPr lang="cs-CZ" b="0" i="0" dirty="0">
                <a:solidFill>
                  <a:srgbClr val="222222"/>
                </a:solidFill>
                <a:effectLst/>
                <a:latin typeface="Montserrat" panose="00000500000000000000" pitchFamily="2" charset="-18"/>
              </a:rPr>
              <a:t>éma psychohygieny je autorce blízké, protože se dlouhodobě zajímá o otázky svobody a osobní zodpovědnosti za vlastní (duševní) zdraví.</a:t>
            </a:r>
            <a:endParaRPr lang="cs-CZ" sz="2600" dirty="0">
              <a:latin typeface="Montserrat" panose="00000500000000000000" pitchFamily="2" charset="-18"/>
            </a:endParaRPr>
          </a:p>
        </p:txBody>
      </p:sp>
      <p:pic>
        <p:nvPicPr>
          <p:cNvPr id="7" name="Obrázek 6" descr="Obsah obrázku strom, osoba, exteriér, usmívající se&#10;&#10;Popis byl vytvořen automaticky">
            <a:extLst>
              <a:ext uri="{FF2B5EF4-FFF2-40B4-BE49-F238E27FC236}">
                <a16:creationId xmlns:a16="http://schemas.microsoft.com/office/drawing/2014/main" id="{BC7B442A-05B0-C619-733D-57A2F52D90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94" y="1961965"/>
            <a:ext cx="4072560" cy="349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1168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770</Words>
  <Application>Microsoft Office PowerPoint</Application>
  <PresentationFormat>Širokoúhlá obrazovka</PresentationFormat>
  <Paragraphs>151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proxima-nova</vt:lpstr>
      <vt:lpstr>Tahoma</vt:lpstr>
      <vt:lpstr>Times New Roman</vt:lpstr>
      <vt:lpstr>Wingdings</vt:lpstr>
      <vt:lpstr>Yusei Magic</vt:lpstr>
      <vt:lpstr>Motiv Office</vt:lpstr>
      <vt:lpstr>Základy duševní hygieny</vt:lpstr>
      <vt:lpstr>S kolika dětmi/dospívajícími bylo nutné v posledních 6 měsících školního roku řešit v rámci Vaší praxe něco ohledně duševního zdraví? </vt:lpstr>
      <vt:lpstr>U dospívajících je alarmující nárůst  </vt:lpstr>
      <vt:lpstr>Prezentace aplikace PowerPoint</vt:lpstr>
      <vt:lpstr>Publikace = pracovní listy + metodika</vt:lpstr>
      <vt:lpstr>Cíle</vt:lpstr>
      <vt:lpstr>Kapitoly</vt:lpstr>
      <vt:lpstr>Mgr. Jaroslava Budíková</vt:lpstr>
      <vt:lpstr>Mgr. Kateřina Papoušková</vt:lpstr>
      <vt:lpstr>Duševní hygiena</vt:lpstr>
      <vt:lpstr>PhDr. Mgr. Jana Draberová, Ph.D.</vt:lpstr>
      <vt:lpstr>Emoce  OBSAH A STRUKTURA KAPITOLY :  </vt:lpstr>
      <vt:lpstr>Emoce jako informace  </vt:lpstr>
      <vt:lpstr>Prezentace aplikace PowerPoint</vt:lpstr>
      <vt:lpstr>Prezentace aplikace PowerPoint</vt:lpstr>
      <vt:lpstr>Prezentace aplikace PowerPoint</vt:lpstr>
      <vt:lpstr>Mgr. et Bc. Karolína Schubertová</vt:lpstr>
      <vt:lpstr>Sociální sítě a online prostor</vt:lpstr>
      <vt:lpstr>Prezentace aplikace PowerPoint</vt:lpstr>
      <vt:lpstr>Když psychohygiena nestačí</vt:lpstr>
      <vt:lpstr>Kdo může pomoci?</vt:lpstr>
      <vt:lpstr>Podpůrné semináře k metodice a pracovním sešitům   1. teoretická část - online - úvodu do oblasti duševní hygieny, jak učit dospívající vnímat emoce (vlastní i druhých), chápat jejich funkci a pracovat i s emocemi náročnými   2. praktická část - prezenčně - praktický nácvik konkrétních metod a forem práce s tématem psychohygieny, způsob práce s pracovním sešitem a další informace, které se do metodiky nevešly  3. podpora při zavádění do praxe - online - pomoc a podpora při zavádění programu do praxe, prostor na konkrétní dotazy účastníků   + rozšiřující modul sociální sítě a online prostor - online - závislosti, kyberšikana, FOMO, sexting, online pornografie a tomu, jak s dospívajícími o těchto tématech mluvit  </vt:lpstr>
      <vt:lpstr>Děkujeme za pozornost. Věříme, že vám publikace při práci s adolescenty pomohou a těšíme se s vámi na viděnou na některém z našich seminářů!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schubertova.karol@gmail.com</dc:creator>
  <cp:lastModifiedBy>J</cp:lastModifiedBy>
  <cp:revision>10</cp:revision>
  <dcterms:created xsi:type="dcterms:W3CDTF">2022-11-20T17:04:18Z</dcterms:created>
  <dcterms:modified xsi:type="dcterms:W3CDTF">2022-11-22T11:20:54Z</dcterms:modified>
</cp:coreProperties>
</file>